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71" r:id="rId2"/>
    <p:sldId id="278" r:id="rId3"/>
    <p:sldId id="279" r:id="rId4"/>
    <p:sldId id="272" r:id="rId5"/>
    <p:sldId id="277" r:id="rId6"/>
    <p:sldId id="273" r:id="rId7"/>
    <p:sldId id="256" r:id="rId8"/>
    <p:sldId id="257" r:id="rId9"/>
    <p:sldId id="280" r:id="rId10"/>
    <p:sldId id="258" r:id="rId11"/>
    <p:sldId id="259" r:id="rId12"/>
    <p:sldId id="260" r:id="rId13"/>
    <p:sldId id="261" r:id="rId14"/>
    <p:sldId id="262" r:id="rId15"/>
    <p:sldId id="263" r:id="rId16"/>
    <p:sldId id="264" r:id="rId17"/>
    <p:sldId id="265" r:id="rId18"/>
    <p:sldId id="266" r:id="rId19"/>
    <p:sldId id="267" r:id="rId20"/>
    <p:sldId id="275" r:id="rId21"/>
    <p:sldId id="269" r:id="rId22"/>
    <p:sldId id="276" r:id="rId23"/>
    <p:sldId id="270"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85" autoAdjust="0"/>
    <p:restoredTop sz="94660"/>
  </p:normalViewPr>
  <p:slideViewPr>
    <p:cSldViewPr>
      <p:cViewPr varScale="1">
        <p:scale>
          <a:sx n="103" d="100"/>
          <a:sy n="103" d="100"/>
        </p:scale>
        <p:origin x="-21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3C2A69-275F-4CAD-A448-BE76232FF670}" type="datetimeFigureOut">
              <a:rPr lang="tr-TR" smtClean="0"/>
              <a:pPr/>
              <a:t>25.05.2015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A9C1A3-347B-46D7-B339-3FCD75EFC1E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CA9C1A3-347B-46D7-B339-3FCD75EFC1EC}"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b="1" dirty="0"/>
          </a:p>
        </p:txBody>
      </p:sp>
      <p:sp>
        <p:nvSpPr>
          <p:cNvPr id="4" name="3 Slayt Numarası Yer Tutucusu"/>
          <p:cNvSpPr>
            <a:spLocks noGrp="1"/>
          </p:cNvSpPr>
          <p:nvPr>
            <p:ph type="sldNum" sz="quarter" idx="10"/>
          </p:nvPr>
        </p:nvSpPr>
        <p:spPr/>
        <p:txBody>
          <a:bodyPr/>
          <a:lstStyle/>
          <a:p>
            <a:fld id="{7CA9C1A3-347B-46D7-B339-3FCD75EFC1EC}" type="slidenum">
              <a:rPr lang="tr-TR" smtClean="0"/>
              <a:pPr/>
              <a:t>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pPr/>
              <a:t>25.05.2015</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25.05.2015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25.05.2015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25.05.2015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25.05.2015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25.05.2015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pPr/>
              <a:t>25.05.2015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pPr/>
              <a:t>25.05.2015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25.05.2015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25.05.2015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25.05.2015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pPr/>
              <a:t>25.05.2015</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0" y="785794"/>
            <a:ext cx="9144000" cy="3857652"/>
          </a:xfrm>
        </p:spPr>
        <p:txBody>
          <a:bodyPr>
            <a:normAutofit/>
          </a:bodyPr>
          <a:lstStyle/>
          <a:p>
            <a:pPr algn="ctr"/>
            <a:r>
              <a:rPr lang="tr-TR" sz="2700" dirty="0" smtClean="0"/>
              <a:t>Anadolu Teknik Programlarına geçiş (Değ:13/09/2014-29118  RG)</a:t>
            </a:r>
            <a:r>
              <a:rPr lang="tr-TR" sz="2000" dirty="0" smtClean="0"/>
              <a:t/>
            </a:r>
            <a:br>
              <a:rPr lang="tr-TR" sz="2000" dirty="0" smtClean="0"/>
            </a:br>
            <a:r>
              <a:rPr lang="tr-TR" sz="2000" dirty="0" smtClean="0"/>
              <a:t/>
            </a:r>
            <a:br>
              <a:rPr lang="tr-TR" sz="2000" dirty="0" smtClean="0"/>
            </a:br>
            <a:r>
              <a:rPr lang="tr-TR" sz="2000" dirty="0" smtClean="0"/>
              <a:t>MADDE  30-  Mesleki ve teknik Anadolu liselerinin Anadolu teknik programlarına geçiş için,ortaöğretim kurumlarının 9.uncu sınıfını doğrudan geçen ve yılsonu başarı puanı </a:t>
            </a:r>
            <a:r>
              <a:rPr lang="tr-TR" sz="2000" dirty="0" err="1" smtClean="0"/>
              <a:t>enaz</a:t>
            </a:r>
            <a:r>
              <a:rPr lang="tr-TR" sz="2000" dirty="0" smtClean="0"/>
              <a:t> 55 olan öğrenciler başvurabilir.Başvuru ve yerleştirme işlemleri Bakanlıkça belirlenen esaslara  ve kayıt takvimine göre   e-Okul sistemi üzerinden yapılır.</a:t>
            </a:r>
            <a:endParaRPr lang="tr-TR" sz="2000" dirty="0"/>
          </a:p>
        </p:txBody>
      </p:sp>
    </p:spTree>
    <p:extLst>
      <p:ext uri="{BB962C8B-B14F-4D97-AF65-F5344CB8AC3E}">
        <p14:creationId xmlns="" xmlns:p14="http://schemas.microsoft.com/office/powerpoint/2010/main" val="395804524"/>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000109"/>
            <a:ext cx="9144000" cy="4786346"/>
          </a:xfrm>
        </p:spPr>
        <p:txBody>
          <a:bodyPr>
            <a:noAutofit/>
          </a:bodyPr>
          <a:lstStyle/>
          <a:p>
            <a:pPr marL="0" indent="0">
              <a:buNone/>
            </a:pPr>
            <a:r>
              <a:rPr lang="tr-TR" sz="4800" dirty="0" smtClean="0"/>
              <a:t>HUKUKİ STATÜ BAKIMINDAN MÜHENDİSLİK FAKÜLTESİ MEZUNU İLE TEKNOLOJİ FAKÜLTESİ MEZUNU MÜHENDİS ARASINDA HİÇ BİR FARK SÖZ KONUSU DEĞİLDİR.</a:t>
            </a:r>
            <a:endParaRPr lang="tr-TR" sz="4800" dirty="0"/>
          </a:p>
        </p:txBody>
      </p:sp>
    </p:spTree>
    <p:extLst>
      <p:ext uri="{BB962C8B-B14F-4D97-AF65-F5344CB8AC3E}">
        <p14:creationId xmlns="" xmlns:p14="http://schemas.microsoft.com/office/powerpoint/2010/main" val="3211249874"/>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928671"/>
            <a:ext cx="9144000" cy="5572164"/>
          </a:xfrm>
        </p:spPr>
        <p:txBody>
          <a:bodyPr>
            <a:noAutofit/>
          </a:bodyPr>
          <a:lstStyle/>
          <a:p>
            <a:pPr marL="0" indent="0">
              <a:buNone/>
            </a:pPr>
            <a:r>
              <a:rPr lang="tr-TR" sz="4000" dirty="0" smtClean="0"/>
              <a:t>YÜKSEK ÖĞRETİM KURULUNUN 08/07/2014  TARİHLİ ALMIŞ OLDUĞU KARARLA DA EŞDEĞERLİK RESMEN TESCİL EDİLMİŞTİR.</a:t>
            </a:r>
          </a:p>
          <a:p>
            <a:pPr marL="0" indent="0">
              <a:buNone/>
            </a:pPr>
            <a:r>
              <a:rPr lang="tr-TR" sz="4000" dirty="0" smtClean="0"/>
              <a:t>TÜRKİYE’NİN HER YERİNDEKİ TÜRKİYE MİMARLIK VE MÜHENDİSLER ODASINA KAYIT YAPTIRABİLMEKTEDİRLER.</a:t>
            </a:r>
            <a:endParaRPr lang="tr-TR" sz="4000" dirty="0"/>
          </a:p>
        </p:txBody>
      </p:sp>
    </p:spTree>
    <p:extLst>
      <p:ext uri="{BB962C8B-B14F-4D97-AF65-F5344CB8AC3E}">
        <p14:creationId xmlns="" xmlns:p14="http://schemas.microsoft.com/office/powerpoint/2010/main" val="3218896342"/>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009650"/>
            <a:ext cx="8229600" cy="5848350"/>
          </a:xfrm>
        </p:spPr>
        <p:txBody>
          <a:bodyPr>
            <a:normAutofit/>
          </a:bodyPr>
          <a:lstStyle/>
          <a:p>
            <a:pPr marL="0" indent="0">
              <a:buNone/>
            </a:pPr>
            <a:r>
              <a:rPr lang="tr-TR" sz="4800" dirty="0" smtClean="0"/>
              <a:t>TEKNOLOJİ  FAKÜLTELERİ </a:t>
            </a:r>
          </a:p>
          <a:p>
            <a:pPr marL="0" indent="0">
              <a:buNone/>
            </a:pPr>
            <a:r>
              <a:rPr lang="tr-TR" sz="4800" dirty="0" smtClean="0"/>
              <a:t>BULUNDUKLARI BÖLGELERDEKİ SANAYİ KURULUŞLARI İLE İŞ YERİ EĞİTİMİ İÇİN İŞ BİRLİĞİ PROTOKOLU YAPMAKTADIR.</a:t>
            </a:r>
          </a:p>
          <a:p>
            <a:endParaRPr lang="tr-TR" sz="4800" dirty="0"/>
          </a:p>
        </p:txBody>
      </p:sp>
    </p:spTree>
    <p:extLst>
      <p:ext uri="{BB962C8B-B14F-4D97-AF65-F5344CB8AC3E}">
        <p14:creationId xmlns="" xmlns:p14="http://schemas.microsoft.com/office/powerpoint/2010/main" val="3235378610"/>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71528"/>
            <a:ext cx="8543956" cy="3061558"/>
          </a:xfrm>
        </p:spPr>
        <p:txBody>
          <a:bodyPr>
            <a:normAutofit fontScale="90000"/>
          </a:bodyPr>
          <a:lstStyle/>
          <a:p>
            <a:r>
              <a:rPr lang="tr-TR" sz="6000" dirty="0" smtClean="0">
                <a:solidFill>
                  <a:schemeClr val="tx1"/>
                </a:solidFill>
              </a:rPr>
              <a:t>MÜHENDİSLİK İSTEYENLERE </a:t>
            </a:r>
            <a:r>
              <a:rPr lang="tr-TR" sz="8000" dirty="0" smtClean="0">
                <a:solidFill>
                  <a:schemeClr val="tx1"/>
                </a:solidFill>
              </a:rPr>
              <a:t/>
            </a:r>
            <a:br>
              <a:rPr lang="tr-TR" sz="8000" dirty="0" smtClean="0">
                <a:solidFill>
                  <a:schemeClr val="tx1"/>
                </a:solidFill>
              </a:rPr>
            </a:br>
            <a:r>
              <a:rPr lang="tr-TR" sz="8000" dirty="0" smtClean="0">
                <a:solidFill>
                  <a:schemeClr val="tx1"/>
                </a:solidFill>
              </a:rPr>
              <a:t>BÜYÜK AVANTAJ</a:t>
            </a:r>
            <a:endParaRPr lang="tr-TR" sz="8000" dirty="0">
              <a:solidFill>
                <a:schemeClr val="tx1"/>
              </a:solidFill>
            </a:endParaRPr>
          </a:p>
        </p:txBody>
      </p:sp>
      <p:sp>
        <p:nvSpPr>
          <p:cNvPr id="3" name="İçerik Yer Tutucusu 2"/>
          <p:cNvSpPr>
            <a:spLocks noGrp="1"/>
          </p:cNvSpPr>
          <p:nvPr>
            <p:ph idx="1"/>
          </p:nvPr>
        </p:nvSpPr>
        <p:spPr>
          <a:xfrm>
            <a:off x="428596" y="2357430"/>
            <a:ext cx="8229600" cy="4389120"/>
          </a:xfrm>
        </p:spPr>
        <p:txBody>
          <a:bodyPr>
            <a:normAutofit fontScale="92500" lnSpcReduction="10000"/>
          </a:bodyPr>
          <a:lstStyle/>
          <a:p>
            <a:pPr marL="0" indent="0">
              <a:buNone/>
            </a:pPr>
            <a:r>
              <a:rPr lang="tr-TR" sz="4400" dirty="0" smtClean="0"/>
              <a:t>YÖK’ÜN  KARARIYLA  TEKNOLOJİ FAKÜLTELERİNİN MÜHENDİSLİK BÖLÜMLERİNİN ÖĞRENCİ KONTENJANININ  %60’I MESLEKİ VE TEKNİK ANADOLU LİSESİ MEZUNLARINA AYRILMIŞTIR.</a:t>
            </a:r>
            <a:endParaRPr lang="tr-TR" sz="4400" dirty="0"/>
          </a:p>
        </p:txBody>
      </p:sp>
    </p:spTree>
    <p:extLst>
      <p:ext uri="{BB962C8B-B14F-4D97-AF65-F5344CB8AC3E}">
        <p14:creationId xmlns="" xmlns:p14="http://schemas.microsoft.com/office/powerpoint/2010/main" val="2314561672"/>
      </p:ext>
    </p:extLst>
  </p:cSld>
  <p:clrMapOvr>
    <a:masterClrMapping/>
  </p:clrMapOvr>
  <mc:AlternateContent xmlns:mc="http://schemas.openxmlformats.org/markup-compatibility/2006">
    <mc:Choice xmlns=""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2"/>
                                        </p:tgtEl>
                                        <p:attrNameLst>
                                          <p:attrName>r</p:attrName>
                                        </p:attrNameLst>
                                      </p:cBhvr>
                                    </p:animRot>
                                  </p:childTnLst>
                                </p:cTn>
                              </p:par>
                            </p:childTnLst>
                          </p:cTn>
                        </p:par>
                        <p:par>
                          <p:cTn id="7" fill="hold">
                            <p:stCondLst>
                              <p:cond delay="2000"/>
                            </p:stCondLst>
                            <p:childTnLst>
                              <p:par>
                                <p:cTn id="8" presetID="26" presetClass="entr" presetSubtype="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80">
                                          <p:stCondLst>
                                            <p:cond delay="0"/>
                                          </p:stCondLst>
                                        </p:cTn>
                                        <p:tgtEl>
                                          <p:spTgt spid="3">
                                            <p:txEl>
                                              <p:pRg st="0" end="0"/>
                                            </p:txEl>
                                          </p:spTgt>
                                        </p:tgtEl>
                                      </p:cBhvr>
                                    </p:animEffect>
                                    <p:anim calcmode="lin" valueType="num">
                                      <p:cBhvr>
                                        <p:cTn id="11"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6" dur="26">
                                          <p:stCondLst>
                                            <p:cond delay="650"/>
                                          </p:stCondLst>
                                        </p:cTn>
                                        <p:tgtEl>
                                          <p:spTgt spid="3">
                                            <p:txEl>
                                              <p:pRg st="0" end="0"/>
                                            </p:txEl>
                                          </p:spTgt>
                                        </p:tgtEl>
                                      </p:cBhvr>
                                      <p:to x="100000" y="60000"/>
                                    </p:animScale>
                                    <p:animScale>
                                      <p:cBhvr>
                                        <p:cTn id="17" dur="166" decel="50000">
                                          <p:stCondLst>
                                            <p:cond delay="676"/>
                                          </p:stCondLst>
                                        </p:cTn>
                                        <p:tgtEl>
                                          <p:spTgt spid="3">
                                            <p:txEl>
                                              <p:pRg st="0" end="0"/>
                                            </p:txEl>
                                          </p:spTgt>
                                        </p:tgtEl>
                                      </p:cBhvr>
                                      <p:to x="100000" y="100000"/>
                                    </p:animScale>
                                    <p:animScale>
                                      <p:cBhvr>
                                        <p:cTn id="18" dur="26">
                                          <p:stCondLst>
                                            <p:cond delay="1312"/>
                                          </p:stCondLst>
                                        </p:cTn>
                                        <p:tgtEl>
                                          <p:spTgt spid="3">
                                            <p:txEl>
                                              <p:pRg st="0" end="0"/>
                                            </p:txEl>
                                          </p:spTgt>
                                        </p:tgtEl>
                                      </p:cBhvr>
                                      <p:to x="100000" y="80000"/>
                                    </p:animScale>
                                    <p:animScale>
                                      <p:cBhvr>
                                        <p:cTn id="19" dur="166" decel="50000">
                                          <p:stCondLst>
                                            <p:cond delay="1338"/>
                                          </p:stCondLst>
                                        </p:cTn>
                                        <p:tgtEl>
                                          <p:spTgt spid="3">
                                            <p:txEl>
                                              <p:pRg st="0" end="0"/>
                                            </p:txEl>
                                          </p:spTgt>
                                        </p:tgtEl>
                                      </p:cBhvr>
                                      <p:to x="100000" y="100000"/>
                                    </p:animScale>
                                    <p:animScale>
                                      <p:cBhvr>
                                        <p:cTn id="20" dur="26">
                                          <p:stCondLst>
                                            <p:cond delay="1642"/>
                                          </p:stCondLst>
                                        </p:cTn>
                                        <p:tgtEl>
                                          <p:spTgt spid="3">
                                            <p:txEl>
                                              <p:pRg st="0" end="0"/>
                                            </p:txEl>
                                          </p:spTgt>
                                        </p:tgtEl>
                                      </p:cBhvr>
                                      <p:to x="100000" y="90000"/>
                                    </p:animScale>
                                    <p:animScale>
                                      <p:cBhvr>
                                        <p:cTn id="21" dur="166" decel="50000">
                                          <p:stCondLst>
                                            <p:cond delay="1668"/>
                                          </p:stCondLst>
                                        </p:cTn>
                                        <p:tgtEl>
                                          <p:spTgt spid="3">
                                            <p:txEl>
                                              <p:pRg st="0" end="0"/>
                                            </p:txEl>
                                          </p:spTgt>
                                        </p:tgtEl>
                                      </p:cBhvr>
                                      <p:to x="100000" y="100000"/>
                                    </p:animScale>
                                    <p:animScale>
                                      <p:cBhvr>
                                        <p:cTn id="22" dur="26">
                                          <p:stCondLst>
                                            <p:cond delay="1808"/>
                                          </p:stCondLst>
                                        </p:cTn>
                                        <p:tgtEl>
                                          <p:spTgt spid="3">
                                            <p:txEl>
                                              <p:pRg st="0" end="0"/>
                                            </p:txEl>
                                          </p:spTgt>
                                        </p:tgtEl>
                                      </p:cBhvr>
                                      <p:to x="100000" y="95000"/>
                                    </p:animScale>
                                    <p:animScale>
                                      <p:cBhvr>
                                        <p:cTn id="23"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428596" y="793774"/>
            <a:ext cx="8229600" cy="6064250"/>
          </a:xfrm>
        </p:spPr>
        <p:txBody>
          <a:bodyPr>
            <a:normAutofit/>
          </a:bodyPr>
          <a:lstStyle/>
          <a:p>
            <a:pPr marL="0" indent="0">
              <a:buNone/>
            </a:pPr>
            <a:r>
              <a:rPr lang="tr-TR" sz="4800" dirty="0" smtClean="0"/>
              <a:t>M.T.O.K’DAN MEZUN OLAN ÖĞRENCİLERİN SİSTEM GEREĞİ BİR YIL HAZIRLIK (MATEMATİK-FEN) GÖREREK,AKADEMİK  OLARAK BELİRLİ SEVİYEYE  GELMELERİ AMAÇLANMIŞTIR.</a:t>
            </a:r>
            <a:endParaRPr lang="tr-TR" sz="4800" dirty="0"/>
          </a:p>
        </p:txBody>
      </p:sp>
    </p:spTree>
    <p:extLst>
      <p:ext uri="{BB962C8B-B14F-4D97-AF65-F5344CB8AC3E}">
        <p14:creationId xmlns="" xmlns:p14="http://schemas.microsoft.com/office/powerpoint/2010/main" val="3229307960"/>
      </p:ext>
    </p:extLst>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22239" y="1000142"/>
            <a:ext cx="8229600" cy="4857750"/>
          </a:xfrm>
        </p:spPr>
        <p:txBody>
          <a:bodyPr>
            <a:noAutofit/>
          </a:bodyPr>
          <a:lstStyle/>
          <a:p>
            <a:r>
              <a:rPr lang="tr-TR" sz="2800" b="1" i="1" dirty="0" smtClean="0"/>
              <a:t>GAZİ ÜNV. TEKNOLOJİ FAKÜLTESİ</a:t>
            </a:r>
          </a:p>
          <a:p>
            <a:r>
              <a:rPr lang="tr-TR" sz="2800" b="1" i="1" dirty="0" smtClean="0"/>
              <a:t> MARMARA ÜNV. TEKNOLOJİ FAKÜLTESİ</a:t>
            </a:r>
          </a:p>
          <a:p>
            <a:r>
              <a:rPr lang="tr-TR" sz="2800" b="1" i="1" dirty="0" smtClean="0"/>
              <a:t>KOCAELİ ÜNV. TEKNOLOJİ FAKÜLTESİ</a:t>
            </a:r>
          </a:p>
          <a:p>
            <a:r>
              <a:rPr lang="tr-TR" sz="2800" b="1" i="1" dirty="0" smtClean="0"/>
              <a:t>SAKARYA ÜNV.TEKNOLOJİ FAKÜLTESİ</a:t>
            </a:r>
          </a:p>
          <a:p>
            <a:r>
              <a:rPr lang="tr-TR" sz="2800" b="1" i="1" dirty="0" smtClean="0"/>
              <a:t>SELÇUK ÜNV. TEKNOLOJİ FAKÜLTESİ</a:t>
            </a:r>
          </a:p>
          <a:p>
            <a:r>
              <a:rPr lang="tr-TR" sz="2800" b="1" i="1" dirty="0" smtClean="0"/>
              <a:t>DENİZLİ PAMUKKALE ÜNV. TEKNOLOJİ FAKÜLTESİ</a:t>
            </a:r>
          </a:p>
          <a:p>
            <a:r>
              <a:rPr lang="tr-TR" sz="2800" b="1" i="1" dirty="0" smtClean="0"/>
              <a:t>FIRAT ÜNV. TEKNOLOJİ FAKÜLTESİ</a:t>
            </a:r>
          </a:p>
          <a:p>
            <a:r>
              <a:rPr lang="tr-TR" sz="2800" b="1" i="1" dirty="0" smtClean="0"/>
              <a:t>DUMLUPINAR ÜNV. TEKNOLOJİ FAKÜLTESİ</a:t>
            </a:r>
          </a:p>
          <a:p>
            <a:r>
              <a:rPr lang="tr-TR" sz="2800" b="1" i="1" dirty="0" smtClean="0"/>
              <a:t>CELAL BAYAR ÜNV. TEKNOLOJİ FAKÜLTESİ VS...</a:t>
            </a:r>
          </a:p>
          <a:p>
            <a:endParaRPr lang="tr-TR" sz="2400" dirty="0"/>
          </a:p>
        </p:txBody>
      </p:sp>
    </p:spTree>
    <p:extLst>
      <p:ext uri="{BB962C8B-B14F-4D97-AF65-F5344CB8AC3E}">
        <p14:creationId xmlns="" xmlns:p14="http://schemas.microsoft.com/office/powerpoint/2010/main" val="247983087"/>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7158" y="866092"/>
            <a:ext cx="8229600" cy="634082"/>
          </a:xfrm>
        </p:spPr>
        <p:txBody>
          <a:bodyPr>
            <a:normAutofit fontScale="90000"/>
          </a:bodyPr>
          <a:lstStyle/>
          <a:p>
            <a:r>
              <a:rPr lang="tr-TR" dirty="0" smtClean="0">
                <a:solidFill>
                  <a:schemeClr val="tx1"/>
                </a:solidFill>
              </a:rPr>
              <a:t>MÜHENDİSLİK BÖLÜMLERİ</a:t>
            </a:r>
            <a:endParaRPr lang="tr-TR" dirty="0">
              <a:solidFill>
                <a:schemeClr val="tx1"/>
              </a:solidFill>
            </a:endParaRPr>
          </a:p>
        </p:txBody>
      </p:sp>
      <p:sp>
        <p:nvSpPr>
          <p:cNvPr id="3" name="İçerik Yer Tutucusu 2"/>
          <p:cNvSpPr>
            <a:spLocks noGrp="1"/>
          </p:cNvSpPr>
          <p:nvPr>
            <p:ph idx="1"/>
          </p:nvPr>
        </p:nvSpPr>
        <p:spPr>
          <a:xfrm>
            <a:off x="357158" y="1569713"/>
            <a:ext cx="8229600" cy="5145435"/>
          </a:xfrm>
        </p:spPr>
        <p:txBody>
          <a:bodyPr>
            <a:normAutofit/>
          </a:bodyPr>
          <a:lstStyle/>
          <a:p>
            <a:r>
              <a:rPr lang="tr-TR" sz="2800" b="1" i="1" dirty="0" smtClean="0"/>
              <a:t>BİLGİSAYAR MÜHENDİSLİĞİ</a:t>
            </a:r>
          </a:p>
          <a:p>
            <a:r>
              <a:rPr lang="tr-TR" sz="2800" b="1" i="1" dirty="0" smtClean="0"/>
              <a:t>ELEKTRİK/ELEKTRONİK MÜHENDİSLİĞİ</a:t>
            </a:r>
          </a:p>
          <a:p>
            <a:r>
              <a:rPr lang="tr-TR" sz="2800" b="1" i="1" dirty="0" smtClean="0"/>
              <a:t>ADLİ BİLİŞİM MÜHENDİSLİĞİ</a:t>
            </a:r>
          </a:p>
          <a:p>
            <a:r>
              <a:rPr lang="tr-TR" sz="2800" b="1" i="1" dirty="0" smtClean="0"/>
              <a:t>MEKATRONİK MÜHENDİSLİĞİ</a:t>
            </a:r>
          </a:p>
          <a:p>
            <a:r>
              <a:rPr lang="tr-TR" sz="2800" b="1" i="1" dirty="0" smtClean="0"/>
              <a:t>MAKİNA MÜHENDİSLİĞİ</a:t>
            </a:r>
          </a:p>
          <a:p>
            <a:r>
              <a:rPr lang="tr-TR" sz="2800" b="1" i="1" dirty="0" smtClean="0"/>
              <a:t>İMALAT  MÜHENDİSLİĞİ</a:t>
            </a:r>
          </a:p>
          <a:p>
            <a:r>
              <a:rPr lang="tr-TR" sz="2800" b="1" i="1" dirty="0" smtClean="0"/>
              <a:t>BİYOMEDİCAL MÜHENDİSLİĞİ</a:t>
            </a:r>
          </a:p>
          <a:p>
            <a:r>
              <a:rPr lang="tr-TR" sz="2800" b="1" i="1" dirty="0" smtClean="0"/>
              <a:t>ENERJİ  SİSTEMLERİ  MÜHENDİSLİĞİ</a:t>
            </a:r>
          </a:p>
          <a:p>
            <a:r>
              <a:rPr lang="tr-TR" sz="2800" b="1" i="1" dirty="0" smtClean="0"/>
              <a:t>METALURJİ VE  MALZEME MÜHENDİSLİĞİ</a:t>
            </a:r>
          </a:p>
          <a:p>
            <a:r>
              <a:rPr lang="tr-TR" sz="2800" b="1" i="1" dirty="0" smtClean="0"/>
              <a:t>AĞAÇ İŞLERİ ENDÜSTRİ  MÜHENDİSLİĞİ</a:t>
            </a:r>
          </a:p>
          <a:p>
            <a:endParaRPr lang="tr-TR" dirty="0"/>
          </a:p>
        </p:txBody>
      </p:sp>
    </p:spTree>
    <p:extLst>
      <p:ext uri="{BB962C8B-B14F-4D97-AF65-F5344CB8AC3E}">
        <p14:creationId xmlns="" xmlns:p14="http://schemas.microsoft.com/office/powerpoint/2010/main" val="576898030"/>
      </p:ext>
    </p:extLst>
  </p:cSld>
  <p:clrMapOvr>
    <a:masterClrMapping/>
  </p:clrMapOvr>
  <mc:AlternateContent xmlns:mc="http://schemas.openxmlformats.org/markup-compatibility/2006">
    <mc:Choice xmlns=""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2" presetClass="entr" presetSubtype="4" fill="hold" grpId="0" nodeType="after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additive="base">
                                        <p:cTn id="5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2571800" y="1214422"/>
            <a:ext cx="12215898" cy="9429816"/>
          </a:xfrm>
        </p:spPr>
        <p:txBody>
          <a:bodyPr>
            <a:normAutofit/>
          </a:bodyPr>
          <a:lstStyle/>
          <a:p>
            <a:pPr marL="0" indent="0" algn="ctr">
              <a:buNone/>
            </a:pPr>
            <a:r>
              <a:rPr lang="tr-TR" sz="2400" b="1" i="1" dirty="0" smtClean="0"/>
              <a:t>                                  </a:t>
            </a:r>
            <a:r>
              <a:rPr lang="tr-TR" sz="5400" b="1" i="1" dirty="0" smtClean="0"/>
              <a:t>MÜHENDİSLİĞİN YOLU  </a:t>
            </a:r>
          </a:p>
          <a:p>
            <a:pPr marL="0" indent="0" algn="ctr">
              <a:spcBef>
                <a:spcPts val="0"/>
              </a:spcBef>
              <a:buNone/>
            </a:pPr>
            <a:r>
              <a:rPr lang="tr-TR" sz="5400" b="1" i="1" dirty="0" smtClean="0"/>
              <a:t>                 </a:t>
            </a:r>
            <a:r>
              <a:rPr lang="tr-TR" sz="6500" b="1" i="1" dirty="0" smtClean="0"/>
              <a:t>TİCARET ODASI </a:t>
            </a:r>
          </a:p>
          <a:p>
            <a:pPr marL="0" indent="0" algn="ctr">
              <a:buNone/>
            </a:pPr>
            <a:r>
              <a:rPr lang="tr-TR" sz="6500" b="1" i="1" dirty="0" smtClean="0"/>
              <a:t>            MESLEKİ   ve TEKNİK                                                      </a:t>
            </a:r>
          </a:p>
          <a:p>
            <a:pPr marL="0" indent="0" algn="ctr">
              <a:buNone/>
            </a:pPr>
            <a:r>
              <a:rPr lang="tr-TR" sz="6500" b="1" i="1" dirty="0" smtClean="0"/>
              <a:t>           ANADOLU LİSESİNDEN  </a:t>
            </a:r>
          </a:p>
          <a:p>
            <a:pPr marL="0" indent="0" algn="ctr">
              <a:buNone/>
            </a:pPr>
            <a:r>
              <a:rPr lang="tr-TR" sz="6500" b="1" i="1" dirty="0" smtClean="0"/>
              <a:t>             GEÇER</a:t>
            </a:r>
            <a:endParaRPr lang="tr-TR" sz="6500" b="1" i="1" dirty="0"/>
          </a:p>
        </p:txBody>
      </p:sp>
    </p:spTree>
    <p:extLst>
      <p:ext uri="{BB962C8B-B14F-4D97-AF65-F5344CB8AC3E}">
        <p14:creationId xmlns="" xmlns:p14="http://schemas.microsoft.com/office/powerpoint/2010/main" val="2068869180"/>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71438" y="1643050"/>
            <a:ext cx="8929718" cy="4395799"/>
          </a:xfrm>
        </p:spPr>
        <p:txBody>
          <a:bodyPr>
            <a:normAutofit/>
          </a:bodyPr>
          <a:lstStyle/>
          <a:p>
            <a:pPr marL="0" indent="0">
              <a:buNone/>
            </a:pPr>
            <a:r>
              <a:rPr lang="tr-TR" sz="4400" b="1" i="1" dirty="0" smtClean="0"/>
              <a:t> </a:t>
            </a:r>
            <a:r>
              <a:rPr lang="tr-TR" sz="5000" b="1" i="1" dirty="0" smtClean="0"/>
              <a:t>SON ÜÇ YIL İÇERİSİNDE       ONLARCA ÖĞRENCİMİZ MÜHENDİSLİK FAKÜLTESİNE GİDEREK BAŞARILI OLDULAR</a:t>
            </a:r>
            <a:endParaRPr lang="tr-TR" sz="5000" b="1" i="1" dirty="0"/>
          </a:p>
        </p:txBody>
      </p:sp>
    </p:spTree>
    <p:extLst>
      <p:ext uri="{BB962C8B-B14F-4D97-AF65-F5344CB8AC3E}">
        <p14:creationId xmlns="" xmlns:p14="http://schemas.microsoft.com/office/powerpoint/2010/main" val="10387566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5400" dirty="0" smtClean="0"/>
              <a:t>          </a:t>
            </a:r>
            <a:r>
              <a:rPr lang="tr-TR" sz="6600" b="1" i="1" u="sng" dirty="0" smtClean="0">
                <a:solidFill>
                  <a:schemeClr val="tx1"/>
                </a:solidFill>
              </a:rPr>
              <a:t>GENEL AMAÇ</a:t>
            </a:r>
            <a:endParaRPr lang="tr-TR" sz="6600" b="1" i="1" u="sng" dirty="0">
              <a:solidFill>
                <a:schemeClr val="tx1"/>
              </a:solidFill>
            </a:endParaRPr>
          </a:p>
        </p:txBody>
      </p:sp>
      <p:sp>
        <p:nvSpPr>
          <p:cNvPr id="3" name="İçerik Yer Tutucusu 2"/>
          <p:cNvSpPr>
            <a:spLocks noGrp="1"/>
          </p:cNvSpPr>
          <p:nvPr>
            <p:ph idx="1"/>
          </p:nvPr>
        </p:nvSpPr>
        <p:spPr/>
        <p:txBody>
          <a:bodyPr>
            <a:normAutofit lnSpcReduction="10000"/>
          </a:bodyPr>
          <a:lstStyle/>
          <a:p>
            <a:pPr marL="0" indent="0">
              <a:buNone/>
            </a:pPr>
            <a:r>
              <a:rPr lang="tr-TR" sz="4400" dirty="0" smtClean="0"/>
              <a:t>             </a:t>
            </a:r>
          </a:p>
          <a:p>
            <a:pPr marL="0" indent="0">
              <a:buNone/>
            </a:pPr>
            <a:r>
              <a:rPr lang="tr-TR" sz="5400" b="1" i="1" dirty="0" smtClean="0"/>
              <a:t>ORTA SEVİYEDEKİ     ÖĞRENCİLERİ </a:t>
            </a:r>
          </a:p>
          <a:p>
            <a:pPr marL="0" indent="0">
              <a:buNone/>
            </a:pPr>
            <a:r>
              <a:rPr lang="tr-TR" sz="5400" b="1" i="1" smtClean="0"/>
              <a:t>         [M.T.O.K ]   İLE</a:t>
            </a:r>
            <a:endParaRPr lang="tr-TR" sz="5400" b="1" i="1" dirty="0" smtClean="0"/>
          </a:p>
          <a:p>
            <a:pPr marL="0" indent="0">
              <a:buNone/>
            </a:pPr>
            <a:r>
              <a:rPr lang="tr-TR" sz="5400" b="1" i="1" dirty="0" smtClean="0"/>
              <a:t> MÜHENDİS YAPMAK.</a:t>
            </a:r>
            <a:endParaRPr lang="tr-TR" sz="5400" b="1" i="1" dirty="0"/>
          </a:p>
        </p:txBody>
      </p:sp>
    </p:spTree>
    <p:extLst>
      <p:ext uri="{BB962C8B-B14F-4D97-AF65-F5344CB8AC3E}">
        <p14:creationId xmlns="" xmlns:p14="http://schemas.microsoft.com/office/powerpoint/2010/main" val="2057304774"/>
      </p:ext>
    </p:extLst>
  </p:cSld>
  <p:clrMapOvr>
    <a:masterClrMapping/>
  </p:clrMapOvr>
  <mc:AlternateContent xmlns:mc="http://schemas.openxmlformats.org/markup-compatibility/2006">
    <mc:Choice xmlns=""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5400" dirty="0" smtClean="0"/>
              <a:t>ANADOLU TEKNİK LİSELERİ</a:t>
            </a:r>
            <a:endParaRPr lang="tr-TR" sz="5400" dirty="0"/>
          </a:p>
        </p:txBody>
      </p:sp>
      <p:sp>
        <p:nvSpPr>
          <p:cNvPr id="3" name="2 İçerik Yer Tutucusu"/>
          <p:cNvSpPr>
            <a:spLocks noGrp="1"/>
          </p:cNvSpPr>
          <p:nvPr>
            <p:ph idx="1"/>
          </p:nvPr>
        </p:nvSpPr>
        <p:spPr>
          <a:xfrm>
            <a:off x="214282" y="1935480"/>
            <a:ext cx="8472518" cy="4565354"/>
          </a:xfrm>
        </p:spPr>
        <p:txBody>
          <a:bodyPr>
            <a:normAutofit/>
          </a:bodyPr>
          <a:lstStyle/>
          <a:p>
            <a:r>
              <a:rPr lang="tr-TR" sz="4000" dirty="0" smtClean="0"/>
              <a:t>Yabancı dil ağırlıklı ve sayısal program uygulayan liselerdir.</a:t>
            </a:r>
          </a:p>
          <a:p>
            <a:r>
              <a:rPr lang="tr-TR" sz="4000" dirty="0" smtClean="0"/>
              <a:t>Anadolu Teknik Lisesi mezunları Tekniker </a:t>
            </a:r>
            <a:r>
              <a:rPr lang="tr-TR" sz="4000" dirty="0" err="1" smtClean="0"/>
              <a:t>ünvanı</a:t>
            </a:r>
            <a:r>
              <a:rPr lang="tr-TR" sz="4000" dirty="0" smtClean="0"/>
              <a:t> alarak memuriyette bir kademe önden başlarlar.</a:t>
            </a:r>
            <a:endParaRPr lang="tr-TR"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785794"/>
            <a:ext cx="8229600" cy="4389437"/>
          </a:xfrm>
        </p:spPr>
        <p:txBody>
          <a:bodyPr>
            <a:normAutofit lnSpcReduction="10000"/>
          </a:bodyPr>
          <a:lstStyle/>
          <a:p>
            <a:pPr marL="0" indent="0">
              <a:buNone/>
            </a:pPr>
            <a:r>
              <a:rPr lang="tr-TR" sz="4400" dirty="0" smtClean="0"/>
              <a:t>           </a:t>
            </a:r>
            <a:r>
              <a:rPr lang="tr-TR" sz="6600" b="1" i="1" dirty="0" smtClean="0"/>
              <a:t>İYİ  MÜHENDİS  </a:t>
            </a:r>
            <a:endParaRPr lang="tr-TR" sz="4400" b="1" i="1" dirty="0" smtClean="0"/>
          </a:p>
          <a:p>
            <a:pPr marL="0" indent="0">
              <a:buNone/>
            </a:pPr>
            <a:r>
              <a:rPr lang="tr-TR" sz="5400" b="1" i="1" dirty="0" smtClean="0"/>
              <a:t>            [ </a:t>
            </a:r>
            <a:r>
              <a:rPr lang="tr-TR" sz="6000" b="1" i="1" dirty="0" smtClean="0"/>
              <a:t>M.T.O.K’ dan ]    </a:t>
            </a:r>
          </a:p>
          <a:p>
            <a:pPr marL="0" indent="0">
              <a:buNone/>
            </a:pPr>
            <a:r>
              <a:rPr lang="tr-TR" sz="6000" b="1" i="1" dirty="0" smtClean="0"/>
              <a:t>       </a:t>
            </a:r>
            <a:r>
              <a:rPr lang="tr-TR" sz="6100" b="1" i="1" dirty="0" smtClean="0"/>
              <a:t>SAHAYA İNEBİLEN  </a:t>
            </a:r>
          </a:p>
          <a:p>
            <a:pPr marL="0" indent="0">
              <a:buNone/>
            </a:pPr>
            <a:r>
              <a:rPr lang="tr-TR" sz="6100" b="1" i="1" dirty="0" smtClean="0"/>
              <a:t>          MÜHENDİSTİR.</a:t>
            </a:r>
            <a:endParaRPr lang="tr-TR" sz="6100" b="1" i="1" dirty="0"/>
          </a:p>
        </p:txBody>
      </p:sp>
    </p:spTree>
    <p:extLst>
      <p:ext uri="{BB962C8B-B14F-4D97-AF65-F5344CB8AC3E}">
        <p14:creationId xmlns="" xmlns:p14="http://schemas.microsoft.com/office/powerpoint/2010/main" val="395804524"/>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935163"/>
            <a:ext cx="8229600" cy="4389437"/>
          </a:xfrm>
        </p:spPr>
        <p:txBody>
          <a:bodyPr>
            <a:normAutofit/>
          </a:bodyPr>
          <a:lstStyle/>
          <a:p>
            <a:pPr marL="0" indent="0">
              <a:buNone/>
            </a:pPr>
            <a:r>
              <a:rPr lang="tr-TR" sz="4000" dirty="0" smtClean="0"/>
              <a:t>           </a:t>
            </a:r>
            <a:endParaRPr lang="tr-TR" sz="4800" dirty="0"/>
          </a:p>
        </p:txBody>
      </p:sp>
      <p:sp>
        <p:nvSpPr>
          <p:cNvPr id="4" name="3 Dikdörtgen"/>
          <p:cNvSpPr/>
          <p:nvPr/>
        </p:nvSpPr>
        <p:spPr>
          <a:xfrm>
            <a:off x="500034" y="1285860"/>
            <a:ext cx="8501122" cy="4862870"/>
          </a:xfrm>
          <a:prstGeom prst="rect">
            <a:avLst/>
          </a:prstGeom>
        </p:spPr>
        <p:txBody>
          <a:bodyPr wrap="square">
            <a:spAutoFit/>
          </a:bodyPr>
          <a:lstStyle/>
          <a:p>
            <a:r>
              <a:rPr lang="tr-TR" sz="5400" b="1" dirty="0" smtClean="0"/>
              <a:t>MAKİNA BÖLÜMÜNDEN</a:t>
            </a:r>
            <a:r>
              <a:rPr lang="tr-TR" sz="5400" b="1" i="1" dirty="0" smtClean="0"/>
              <a:t>  </a:t>
            </a:r>
          </a:p>
          <a:p>
            <a:r>
              <a:rPr lang="tr-TR" sz="2800" b="1" i="1" dirty="0" smtClean="0"/>
              <a:t>                     </a:t>
            </a:r>
            <a:r>
              <a:rPr lang="tr-TR" sz="3600" b="1" i="1" dirty="0" smtClean="0"/>
              <a:t>MEKATRONİK MÜH.    </a:t>
            </a:r>
          </a:p>
          <a:p>
            <a:r>
              <a:rPr lang="tr-TR" sz="3600" b="1" i="1" dirty="0" smtClean="0"/>
              <a:t>                MAKİNA MÜH.   </a:t>
            </a:r>
          </a:p>
          <a:p>
            <a:r>
              <a:rPr lang="tr-TR" sz="3600" b="1" i="1" dirty="0" smtClean="0"/>
              <a:t>                İMALAT  MÜH. </a:t>
            </a:r>
          </a:p>
          <a:p>
            <a:r>
              <a:rPr lang="tr-TR" sz="3600" b="1" i="1" dirty="0" smtClean="0"/>
              <a:t>                OTOMOTİV MÜH.</a:t>
            </a:r>
          </a:p>
          <a:p>
            <a:r>
              <a:rPr lang="tr-TR" sz="3600" b="1" i="1" dirty="0" smtClean="0"/>
              <a:t>                BİYOMEDİCAL MÜH.</a:t>
            </a:r>
          </a:p>
          <a:p>
            <a:r>
              <a:rPr lang="tr-TR" sz="3600" b="1" i="1" dirty="0" smtClean="0"/>
              <a:t>                METALÜRJİ VE MALZ. MÜH.</a:t>
            </a:r>
          </a:p>
          <a:p>
            <a:r>
              <a:rPr lang="tr-TR" sz="3600" b="1" i="1" dirty="0" smtClean="0"/>
              <a:t> </a:t>
            </a:r>
            <a:r>
              <a:rPr lang="tr-TR" sz="2400" b="1" i="1" dirty="0" smtClean="0"/>
              <a:t>[DÜŞÜK  PUANLA</a:t>
            </a:r>
            <a:r>
              <a:rPr lang="tr-TR" sz="2400" b="1" i="1" smtClean="0"/>
              <a:t>]             </a:t>
            </a:r>
            <a:r>
              <a:rPr lang="tr-TR" sz="4000" b="1" i="1" smtClean="0"/>
              <a:t>OLABİLİRSİN</a:t>
            </a:r>
            <a:r>
              <a:rPr lang="tr-TR" sz="4000" b="1" i="1" dirty="0" smtClean="0"/>
              <a:t>.</a:t>
            </a:r>
            <a:endParaRPr lang="tr-TR" sz="4000" b="1" i="1" dirty="0"/>
          </a:p>
        </p:txBody>
      </p:sp>
    </p:spTree>
    <p:extLst>
      <p:ext uri="{BB962C8B-B14F-4D97-AF65-F5344CB8AC3E}">
        <p14:creationId xmlns="" xmlns:p14="http://schemas.microsoft.com/office/powerpoint/2010/main" val="395804524"/>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42844" y="928670"/>
            <a:ext cx="8858312" cy="5500726"/>
          </a:xfrm>
        </p:spPr>
        <p:txBody>
          <a:bodyPr>
            <a:normAutofit fontScale="77500" lnSpcReduction="20000"/>
          </a:bodyPr>
          <a:lstStyle/>
          <a:p>
            <a:pPr marL="0" indent="0">
              <a:buNone/>
            </a:pPr>
            <a:r>
              <a:rPr lang="tr-TR" sz="4400" dirty="0" smtClean="0"/>
              <a:t>       </a:t>
            </a:r>
            <a:r>
              <a:rPr lang="tr-TR" sz="7000" b="1" dirty="0" smtClean="0"/>
              <a:t>ELEK./ELEKTRO.</a:t>
            </a:r>
          </a:p>
          <a:p>
            <a:pPr marL="0" indent="0">
              <a:buNone/>
            </a:pPr>
            <a:r>
              <a:rPr lang="tr-TR" sz="7000" b="1" dirty="0" smtClean="0"/>
              <a:t>      BÖLÜMÜNDEN</a:t>
            </a:r>
            <a:endParaRPr lang="tr-TR" sz="7000" b="1" i="1" dirty="0" smtClean="0"/>
          </a:p>
          <a:p>
            <a:pPr marL="0" indent="0">
              <a:buNone/>
            </a:pPr>
            <a:r>
              <a:rPr lang="tr-TR" sz="5400" b="1" i="1" dirty="0" smtClean="0"/>
              <a:t>            </a:t>
            </a:r>
            <a:r>
              <a:rPr lang="tr-TR" sz="4000" b="1" i="1" dirty="0" smtClean="0"/>
              <a:t>BİLGİSAYAR MÜH.    </a:t>
            </a:r>
          </a:p>
          <a:p>
            <a:pPr marL="0" indent="0">
              <a:buNone/>
            </a:pPr>
            <a:r>
              <a:rPr lang="tr-TR" sz="4000" b="1" i="1" dirty="0" smtClean="0"/>
              <a:t>                ELEK/ELEKTRO. MÜH.   </a:t>
            </a:r>
          </a:p>
          <a:p>
            <a:pPr marL="0" indent="0">
              <a:buNone/>
            </a:pPr>
            <a:r>
              <a:rPr lang="tr-TR" sz="4000" b="1" i="1" dirty="0" smtClean="0"/>
              <a:t>                MEKATRONİK  MÜH. </a:t>
            </a:r>
          </a:p>
          <a:p>
            <a:pPr marL="0" indent="0">
              <a:buNone/>
            </a:pPr>
            <a:r>
              <a:rPr lang="tr-TR" sz="4000" b="1" i="1" dirty="0" smtClean="0"/>
              <a:t>                İMALAT  MÜH.</a:t>
            </a:r>
          </a:p>
          <a:p>
            <a:pPr marL="0" indent="0">
              <a:buNone/>
            </a:pPr>
            <a:r>
              <a:rPr lang="tr-TR" sz="4000" b="1" i="1" dirty="0" smtClean="0"/>
              <a:t>                BİYOMEDİCAL MÜH.</a:t>
            </a:r>
          </a:p>
          <a:p>
            <a:pPr marL="0" indent="0">
              <a:buNone/>
            </a:pPr>
            <a:r>
              <a:rPr lang="tr-TR" sz="4000" b="1" i="1" dirty="0" smtClean="0"/>
              <a:t>                ENDÜSTRİYEL TASARIM. MÜH.</a:t>
            </a:r>
          </a:p>
          <a:p>
            <a:pPr marL="0" indent="0">
              <a:buNone/>
            </a:pPr>
            <a:r>
              <a:rPr lang="tr-TR" sz="6100" b="1" i="1" dirty="0" smtClean="0"/>
              <a:t> </a:t>
            </a:r>
            <a:r>
              <a:rPr lang="tr-TR" sz="3900" b="1" i="1" dirty="0" smtClean="0"/>
              <a:t>[</a:t>
            </a:r>
            <a:r>
              <a:rPr lang="tr-TR" sz="3500" b="1" i="1" dirty="0" smtClean="0"/>
              <a:t>DÜŞÜK  PUANLA]         </a:t>
            </a:r>
            <a:r>
              <a:rPr lang="tr-TR" sz="4300" b="1" i="1" dirty="0" smtClean="0"/>
              <a:t>OLABİLİRSİN.</a:t>
            </a:r>
            <a:endParaRPr lang="tr-TR" sz="4300" b="1" i="1" dirty="0"/>
          </a:p>
        </p:txBody>
      </p:sp>
    </p:spTree>
    <p:extLst>
      <p:ext uri="{BB962C8B-B14F-4D97-AF65-F5344CB8AC3E}">
        <p14:creationId xmlns="" xmlns:p14="http://schemas.microsoft.com/office/powerpoint/2010/main" val="395804524"/>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935163"/>
            <a:ext cx="8229600" cy="4389437"/>
          </a:xfrm>
        </p:spPr>
        <p:txBody>
          <a:bodyPr>
            <a:normAutofit/>
          </a:bodyPr>
          <a:lstStyle/>
          <a:p>
            <a:pPr marL="0" indent="0">
              <a:buNone/>
            </a:pPr>
            <a:r>
              <a:rPr lang="tr-TR" sz="4000" dirty="0" smtClean="0"/>
              <a:t>           </a:t>
            </a:r>
            <a:endParaRPr lang="tr-TR" sz="4800" dirty="0"/>
          </a:p>
        </p:txBody>
      </p:sp>
      <p:sp>
        <p:nvSpPr>
          <p:cNvPr id="4" name="3 Dikdörtgen"/>
          <p:cNvSpPr/>
          <p:nvPr/>
        </p:nvSpPr>
        <p:spPr>
          <a:xfrm>
            <a:off x="357158" y="500042"/>
            <a:ext cx="8429684" cy="6063198"/>
          </a:xfrm>
          <a:prstGeom prst="rect">
            <a:avLst/>
          </a:prstGeom>
        </p:spPr>
        <p:txBody>
          <a:bodyPr wrap="square">
            <a:spAutoFit/>
          </a:bodyPr>
          <a:lstStyle/>
          <a:p>
            <a:r>
              <a:rPr lang="tr-TR" sz="5400" b="1" dirty="0" smtClean="0"/>
              <a:t>BİLİŞİMTEKNOLOJİLERİ</a:t>
            </a:r>
            <a:endParaRPr lang="tr-TR" sz="4000" b="1" dirty="0" smtClean="0"/>
          </a:p>
          <a:p>
            <a:r>
              <a:rPr lang="tr-TR" sz="4000" b="1" dirty="0" smtClean="0"/>
              <a:t>      </a:t>
            </a:r>
            <a:r>
              <a:rPr lang="tr-TR" sz="5400" b="1" dirty="0" smtClean="0"/>
              <a:t>BÖLÜMÜNDEN</a:t>
            </a:r>
            <a:endParaRPr lang="tr-TR" sz="5400" b="1" i="1" dirty="0" smtClean="0"/>
          </a:p>
          <a:p>
            <a:r>
              <a:rPr lang="tr-TR" sz="2800" b="1" i="1" dirty="0" smtClean="0"/>
              <a:t>                    </a:t>
            </a:r>
            <a:r>
              <a:rPr lang="tr-TR" sz="4000" b="1" i="1" dirty="0" smtClean="0"/>
              <a:t>BİLGİSAYAR MÜH.    </a:t>
            </a:r>
          </a:p>
          <a:p>
            <a:r>
              <a:rPr lang="tr-TR" sz="4000" b="1" i="1" dirty="0" smtClean="0"/>
              <a:t>              ELEK/ELEKTRO. MÜH.   </a:t>
            </a:r>
          </a:p>
          <a:p>
            <a:r>
              <a:rPr lang="tr-TR" sz="4000" b="1" i="1" dirty="0" smtClean="0"/>
              <a:t>              YAZILIM  MÜH.</a:t>
            </a:r>
          </a:p>
          <a:p>
            <a:r>
              <a:rPr lang="tr-TR" sz="4000" b="1" i="1" dirty="0" smtClean="0"/>
              <a:t>              BİYOMEDİCAL MÜH.</a:t>
            </a:r>
          </a:p>
          <a:p>
            <a:r>
              <a:rPr lang="tr-TR" sz="4000" b="1" i="1" dirty="0" smtClean="0"/>
              <a:t>              BİLİŞİM SİSTEMLERİ MÜH.</a:t>
            </a:r>
          </a:p>
          <a:p>
            <a:r>
              <a:rPr lang="tr-TR" sz="4000" b="1" i="1" dirty="0" smtClean="0"/>
              <a:t>              ADLİ BİLİŞİM  MÜH.</a:t>
            </a:r>
          </a:p>
          <a:p>
            <a:r>
              <a:rPr lang="tr-TR" sz="3600" b="1" i="1" dirty="0" smtClean="0"/>
              <a:t> </a:t>
            </a:r>
            <a:r>
              <a:rPr lang="tr-TR" sz="2400" b="1" i="1" dirty="0" smtClean="0"/>
              <a:t>[DÜŞÜK  PUANLA]                   </a:t>
            </a:r>
            <a:r>
              <a:rPr lang="tr-TR" sz="4000" b="1" i="1" dirty="0" smtClean="0"/>
              <a:t>OLABİLİRSİN.</a:t>
            </a:r>
            <a:endParaRPr lang="tr-TR" sz="4000" b="1" i="1" dirty="0"/>
          </a:p>
        </p:txBody>
      </p:sp>
    </p:spTree>
    <p:extLst>
      <p:ext uri="{BB962C8B-B14F-4D97-AF65-F5344CB8AC3E}">
        <p14:creationId xmlns="" xmlns:p14="http://schemas.microsoft.com/office/powerpoint/2010/main" val="395804524"/>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166"/>
            <a:ext cx="8643998" cy="1214446"/>
          </a:xfrm>
        </p:spPr>
        <p:txBody>
          <a:bodyPr>
            <a:noAutofit/>
          </a:bodyPr>
          <a:lstStyle/>
          <a:p>
            <a:r>
              <a:rPr lang="tr-TR" sz="4800" dirty="0" smtClean="0"/>
              <a:t>ANADOLU TEKNİK LİSESİ ALANLARI</a:t>
            </a:r>
            <a:endParaRPr lang="tr-TR" sz="4800" dirty="0"/>
          </a:p>
        </p:txBody>
      </p:sp>
      <p:sp>
        <p:nvSpPr>
          <p:cNvPr id="3" name="2 İçerik Yer Tutucusu"/>
          <p:cNvSpPr>
            <a:spLocks noGrp="1"/>
          </p:cNvSpPr>
          <p:nvPr>
            <p:ph idx="1"/>
          </p:nvPr>
        </p:nvSpPr>
        <p:spPr>
          <a:xfrm>
            <a:off x="214282" y="1714488"/>
            <a:ext cx="8472518" cy="4610112"/>
          </a:xfrm>
        </p:spPr>
        <p:txBody>
          <a:bodyPr/>
          <a:lstStyle/>
          <a:p>
            <a:r>
              <a:rPr lang="tr-TR" sz="4000" dirty="0" smtClean="0"/>
              <a:t>YENİLENEBİLİR ENERJİ </a:t>
            </a:r>
            <a:r>
              <a:rPr lang="tr-TR" sz="3200" dirty="0" smtClean="0"/>
              <a:t>TEKNOLOJİLERİ</a:t>
            </a:r>
          </a:p>
          <a:p>
            <a:r>
              <a:rPr lang="tr-TR" sz="4000" dirty="0" smtClean="0"/>
              <a:t>MAKİNA</a:t>
            </a:r>
            <a:r>
              <a:rPr lang="tr-TR" sz="3600" dirty="0" smtClean="0"/>
              <a:t>  TEKNOLOJİLERİ</a:t>
            </a:r>
          </a:p>
          <a:p>
            <a:r>
              <a:rPr lang="tr-TR" sz="4000" dirty="0" smtClean="0"/>
              <a:t>ELEKTRİK/ELEKTRONİK</a:t>
            </a:r>
            <a:r>
              <a:rPr lang="tr-TR" sz="3200" dirty="0" smtClean="0"/>
              <a:t>  TEKNOLOJİLERİ</a:t>
            </a:r>
            <a:endParaRPr lang="tr-TR"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Başlık"/>
          <p:cNvSpPr txBox="1">
            <a:spLocks/>
          </p:cNvSpPr>
          <p:nvPr/>
        </p:nvSpPr>
        <p:spPr>
          <a:xfrm>
            <a:off x="214282" y="1142984"/>
            <a:ext cx="8401080" cy="3786214"/>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tr-TR" sz="4000" b="0" i="0" u="none" strike="noStrike" kern="1200" cap="none" spc="0" normalizeH="0" baseline="0" noProof="0" dirty="0" smtClean="0">
              <a:ln>
                <a:noFill/>
              </a:ln>
              <a:solidFill>
                <a:schemeClr val="tx2"/>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000" b="0" i="0" u="none" strike="noStrike" kern="1200" cap="none" spc="0" normalizeH="0" baseline="0" noProof="0" dirty="0" smtClean="0">
                <a:ln>
                  <a:noFill/>
                </a:ln>
                <a:solidFill>
                  <a:schemeClr val="tx2"/>
                </a:solidFill>
                <a:effectLst/>
                <a:uLnTx/>
                <a:uFillTx/>
                <a:latin typeface="+mj-lt"/>
                <a:ea typeface="+mj-ea"/>
                <a:cs typeface="+mj-cs"/>
              </a:rPr>
              <a:t>AYNI ÜNİVERSİTENİN AYNI MÜHENDİSLİK FAKÜLTESİNE  96 DAHA DÜŞÜK PUANLA  GİRİLEBİLİR  Mİ ? </a:t>
            </a:r>
            <a:br>
              <a:rPr kumimoji="0" lang="tr-TR" sz="4000" b="0" i="0" u="none" strike="noStrike" kern="1200" cap="none" spc="0" normalizeH="0" baseline="0" noProof="0" dirty="0" smtClean="0">
                <a:ln>
                  <a:noFill/>
                </a:ln>
                <a:solidFill>
                  <a:schemeClr val="tx2"/>
                </a:solidFill>
                <a:effectLst/>
                <a:uLnTx/>
                <a:uFillTx/>
                <a:latin typeface="+mj-lt"/>
                <a:ea typeface="+mj-ea"/>
                <a:cs typeface="+mj-cs"/>
              </a:rPr>
            </a:br>
            <a:endParaRPr kumimoji="0" lang="tr-TR"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8" name="7 İçerik Yer Tutucusu"/>
          <p:cNvSpPr>
            <a:spLocks noGrp="1"/>
          </p:cNvSpPr>
          <p:nvPr>
            <p:ph idx="1"/>
          </p:nvPr>
        </p:nvSpPr>
        <p:spPr/>
        <p:txBody>
          <a:bodyPr/>
          <a:lstStyle/>
          <a:p>
            <a:endParaRPr lang="tr-TR"/>
          </a:p>
        </p:txBody>
      </p:sp>
    </p:spTree>
    <p:extLst>
      <p:ext uri="{BB962C8B-B14F-4D97-AF65-F5344CB8AC3E}">
        <p14:creationId xmlns="" xmlns:p14="http://schemas.microsoft.com/office/powerpoint/2010/main" val="395804524"/>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71604" y="1285860"/>
            <a:ext cx="5572132" cy="1143000"/>
          </a:xfrm>
        </p:spPr>
        <p:txBody>
          <a:bodyPr/>
          <a:lstStyle/>
          <a:p>
            <a:pPr algn="ctr"/>
            <a:r>
              <a:rPr lang="tr-TR" sz="5400" u="sng" dirty="0" smtClean="0"/>
              <a:t>EVET  GİRİLEBİLİR.</a:t>
            </a:r>
            <a:endParaRPr lang="tr-TR" u="sng" dirty="0"/>
          </a:p>
        </p:txBody>
      </p:sp>
      <p:sp>
        <p:nvSpPr>
          <p:cNvPr id="3" name="İçerik Yer Tutucusu 2"/>
          <p:cNvSpPr txBox="1">
            <a:spLocks/>
          </p:cNvSpPr>
          <p:nvPr/>
        </p:nvSpPr>
        <p:spPr>
          <a:xfrm>
            <a:off x="0" y="1643050"/>
            <a:ext cx="8929718" cy="3571876"/>
          </a:xfrm>
          <a:prstGeom prst="rect">
            <a:avLst/>
          </a:prstGeom>
        </p:spPr>
        <p:txBody>
          <a:bodyPr>
            <a:noAutofit/>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tr-TR" sz="24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tr-TR" sz="4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tr-TR" sz="3600" b="0" i="0" u="none" strike="noStrike" kern="1200" cap="none" spc="0" normalizeH="0" baseline="0" noProof="0" dirty="0" smtClean="0">
                <a:ln>
                  <a:noFill/>
                </a:ln>
                <a:solidFill>
                  <a:schemeClr val="tx1"/>
                </a:solidFill>
                <a:effectLst/>
                <a:uLnTx/>
                <a:uFillTx/>
                <a:latin typeface="+mn-lt"/>
                <a:ea typeface="+mn-ea"/>
                <a:cs typeface="+mn-cs"/>
              </a:rPr>
              <a:t>MESLEKİ VE TEKNİK</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tr-TR" sz="3600" b="0" i="0" u="none" strike="noStrike" kern="1200" cap="none" spc="0" normalizeH="0" baseline="0" noProof="0" dirty="0" smtClean="0">
                <a:ln>
                  <a:noFill/>
                </a:ln>
                <a:solidFill>
                  <a:schemeClr val="tx1"/>
                </a:solidFill>
                <a:effectLst/>
                <a:uLnTx/>
                <a:uFillTx/>
                <a:latin typeface="+mn-lt"/>
                <a:ea typeface="+mn-ea"/>
                <a:cs typeface="+mn-cs"/>
              </a:rPr>
              <a:t>ANADOLU LİSELERİNİN   </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tr-TR" sz="3600" b="0" i="0" u="none" strike="noStrike" kern="1200" cap="none" spc="0" normalizeH="0" baseline="0" noProof="0" dirty="0" smtClean="0">
                <a:ln>
                  <a:noFill/>
                </a:ln>
                <a:solidFill>
                  <a:schemeClr val="tx1"/>
                </a:solidFill>
                <a:effectLst/>
                <a:uLnTx/>
                <a:uFillTx/>
                <a:latin typeface="+mn-lt"/>
                <a:ea typeface="+mn-ea"/>
                <a:cs typeface="+mn-cs"/>
              </a:rPr>
              <a:t>İLGİLİ BÖLÜMLERİNDEN MEZUN OLANLAR   (MTOK)   GİREBİLİR.</a:t>
            </a:r>
            <a:endParaRPr kumimoji="0" lang="tr-TR" sz="3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85720" y="704088"/>
            <a:ext cx="8401080" cy="2510598"/>
          </a:xfrm>
        </p:spPr>
        <p:txBody>
          <a:bodyPr>
            <a:normAutofit/>
          </a:bodyPr>
          <a:lstStyle/>
          <a:p>
            <a:r>
              <a:rPr lang="tr-TR" dirty="0" smtClean="0">
                <a:solidFill>
                  <a:schemeClr val="tx1"/>
                </a:solidFill>
              </a:rPr>
              <a:t>     MARMARA ÜNİVERSİTESİ</a:t>
            </a:r>
            <a:br>
              <a:rPr lang="tr-TR" dirty="0" smtClean="0">
                <a:solidFill>
                  <a:schemeClr val="tx1"/>
                </a:solidFill>
              </a:rPr>
            </a:br>
            <a:r>
              <a:rPr lang="tr-TR" dirty="0" smtClean="0">
                <a:solidFill>
                  <a:schemeClr val="tx1"/>
                </a:solidFill>
              </a:rPr>
              <a:t/>
            </a:r>
            <a:br>
              <a:rPr lang="tr-TR" dirty="0" smtClean="0">
                <a:solidFill>
                  <a:schemeClr val="tx1"/>
                </a:solidFill>
              </a:rPr>
            </a:br>
            <a:endParaRPr lang="tr-TR" dirty="0">
              <a:solidFill>
                <a:schemeClr val="tx1"/>
              </a:solidFill>
            </a:endParaRPr>
          </a:p>
        </p:txBody>
      </p:sp>
      <p:sp>
        <p:nvSpPr>
          <p:cNvPr id="3" name="İçerik Yer Tutucusu 2"/>
          <p:cNvSpPr>
            <a:spLocks noGrp="1"/>
          </p:cNvSpPr>
          <p:nvPr>
            <p:ph idx="1"/>
          </p:nvPr>
        </p:nvSpPr>
        <p:spPr>
          <a:xfrm>
            <a:off x="0" y="2000240"/>
            <a:ext cx="9144000" cy="4603434"/>
          </a:xfrm>
        </p:spPr>
        <p:txBody>
          <a:bodyPr>
            <a:normAutofit fontScale="92500" lnSpcReduction="10000"/>
          </a:bodyPr>
          <a:lstStyle/>
          <a:p>
            <a:pPr marL="0" indent="0">
              <a:buNone/>
            </a:pPr>
            <a:r>
              <a:rPr lang="tr-TR" sz="2100" u="sng" dirty="0" smtClean="0"/>
              <a:t>MÜHENDİSLİK MİMAR. FAKÜLTESİ    </a:t>
            </a:r>
            <a:r>
              <a:rPr lang="tr-TR" sz="1600" u="sng" dirty="0" smtClean="0"/>
              <a:t>PUAN</a:t>
            </a:r>
            <a:r>
              <a:rPr lang="tr-TR" sz="2100" u="sng" dirty="0" smtClean="0"/>
              <a:t>         TEKNOLOJİ FAKÜLTESİ        </a:t>
            </a:r>
            <a:r>
              <a:rPr lang="tr-TR" sz="1600" u="sng" dirty="0" smtClean="0"/>
              <a:t>PUAN</a:t>
            </a:r>
          </a:p>
          <a:p>
            <a:pPr marL="0" indent="0">
              <a:buNone/>
            </a:pPr>
            <a:r>
              <a:rPr lang="tr-TR" sz="1600" dirty="0" smtClean="0"/>
              <a:t>BİLGİSAYAR  MÜHENDİSLİĞİ                                    423               MEKATRONİK  MÜHENDİSLİĞİ        403</a:t>
            </a:r>
          </a:p>
          <a:p>
            <a:pPr marL="0" indent="0">
              <a:buNone/>
            </a:pPr>
            <a:r>
              <a:rPr lang="tr-TR" sz="1600" dirty="0" smtClean="0"/>
              <a:t>ELEK./ELEKTRONİK  MÜH.                                        430               ELEK./ELEKTRO   MÜH.                     396</a:t>
            </a:r>
          </a:p>
          <a:p>
            <a:pPr marL="0" indent="0">
              <a:buNone/>
            </a:pPr>
            <a:r>
              <a:rPr lang="tr-TR" sz="1600" dirty="0" smtClean="0"/>
              <a:t>MAKİNA       MÜHENDİSLİĞİ                                      414               MAKİNA      MÜHENDİSLİĞİ             388</a:t>
            </a:r>
          </a:p>
          <a:p>
            <a:pPr marL="0" indent="0">
              <a:buNone/>
            </a:pPr>
            <a:r>
              <a:rPr lang="tr-TR" sz="1600" dirty="0" smtClean="0"/>
              <a:t>                                                                                                               METALURJİ     MÜH.                           325</a:t>
            </a:r>
          </a:p>
          <a:p>
            <a:pPr marL="0" indent="0">
              <a:buNone/>
            </a:pPr>
            <a:endParaRPr lang="tr-TR" sz="1400" dirty="0" smtClean="0"/>
          </a:p>
          <a:p>
            <a:pPr marL="0" indent="0">
              <a:buNone/>
            </a:pPr>
            <a:r>
              <a:rPr lang="tr-TR" sz="1400" dirty="0" smtClean="0"/>
              <a:t>                                                                                            </a:t>
            </a:r>
          </a:p>
          <a:p>
            <a:pPr marL="0" indent="0">
              <a:buNone/>
            </a:pPr>
            <a:endParaRPr lang="tr-TR" sz="1400" dirty="0" smtClean="0"/>
          </a:p>
          <a:p>
            <a:pPr marL="0" indent="0">
              <a:buNone/>
            </a:pPr>
            <a:r>
              <a:rPr lang="tr-TR" sz="1400" dirty="0" smtClean="0"/>
              <a:t>                                                                                                          </a:t>
            </a:r>
            <a:r>
              <a:rPr lang="tr-TR" sz="1600" dirty="0" smtClean="0">
                <a:solidFill>
                  <a:srgbClr val="FF0000"/>
                </a:solidFill>
              </a:rPr>
              <a:t>-67      </a:t>
            </a:r>
            <a:r>
              <a:rPr lang="tr-TR" sz="1600" dirty="0" smtClean="0"/>
              <a:t>ELEK.ELEKTRO.MÜHENDİSLİĞİ(MTOK) 329</a:t>
            </a:r>
          </a:p>
          <a:p>
            <a:pPr marL="0" indent="0">
              <a:buNone/>
            </a:pPr>
            <a:r>
              <a:rPr lang="tr-TR" sz="1600" dirty="0" smtClean="0"/>
              <a:t>                                                                                            </a:t>
            </a:r>
            <a:r>
              <a:rPr lang="tr-TR" sz="1600" dirty="0" smtClean="0">
                <a:solidFill>
                  <a:srgbClr val="FF0000"/>
                </a:solidFill>
              </a:rPr>
              <a:t>-91      </a:t>
            </a:r>
            <a:r>
              <a:rPr lang="tr-TR" sz="1600" dirty="0" smtClean="0"/>
              <a:t>MEKATRONİK  MÜHENDİSLİĞİ(MTOK)  307</a:t>
            </a:r>
          </a:p>
          <a:p>
            <a:pPr marL="0" indent="0">
              <a:buNone/>
            </a:pPr>
            <a:r>
              <a:rPr lang="tr-TR" sz="1600" dirty="0" smtClean="0"/>
              <a:t>                                                                                            </a:t>
            </a:r>
            <a:r>
              <a:rPr lang="tr-TR" sz="1600" dirty="0" smtClean="0">
                <a:solidFill>
                  <a:srgbClr val="FF0000"/>
                </a:solidFill>
              </a:rPr>
              <a:t>-96      </a:t>
            </a:r>
            <a:r>
              <a:rPr lang="tr-TR" sz="1600" dirty="0" smtClean="0"/>
              <a:t>MAKİNA      MÜHENDİSLİĞİ      (MTOK)  297</a:t>
            </a:r>
          </a:p>
          <a:p>
            <a:pPr marL="0" indent="0">
              <a:buNone/>
            </a:pPr>
            <a:r>
              <a:rPr lang="tr-TR" sz="1600" dirty="0" smtClean="0"/>
              <a:t>                                                                                            </a:t>
            </a:r>
            <a:r>
              <a:rPr lang="tr-TR" sz="1600" dirty="0" smtClean="0">
                <a:solidFill>
                  <a:srgbClr val="FF0000"/>
                </a:solidFill>
              </a:rPr>
              <a:t>-96     </a:t>
            </a:r>
            <a:r>
              <a:rPr lang="tr-TR" sz="1600" dirty="0" smtClean="0"/>
              <a:t>METALURJİ   MÜHENDİSLİĞİ   (MTOK)   239</a:t>
            </a:r>
          </a:p>
          <a:p>
            <a:pPr marL="0" indent="0">
              <a:buNone/>
            </a:pPr>
            <a:endParaRPr lang="tr-TR" sz="1400" dirty="0" smtClean="0"/>
          </a:p>
          <a:p>
            <a:pPr marL="0" indent="0">
              <a:buNone/>
            </a:pPr>
            <a:endParaRPr lang="tr-TR" sz="1700" dirty="0" smtClean="0"/>
          </a:p>
          <a:p>
            <a:pPr marL="0" indent="0" algn="ctr">
              <a:buNone/>
            </a:pPr>
            <a:r>
              <a:rPr lang="tr-TR" sz="2200" dirty="0" smtClean="0">
                <a:solidFill>
                  <a:srgbClr val="FF0000"/>
                </a:solidFill>
              </a:rPr>
              <a:t>GÖRÜLDÜĞÜ GİBİ ANADOLU TEKNİK LİSESİ ÖĞRENCİLERİ  96 GİBİ   91 GİBİ DAHA DÜŞÜK PUANLARLA MÜHENDİSLİK FAKÜLTELERİNE  GİREBİLMEKTEDİRLER.</a:t>
            </a:r>
          </a:p>
          <a:p>
            <a:pPr marL="0" indent="0">
              <a:buNone/>
            </a:pPr>
            <a:endParaRPr lang="tr-TR" sz="1400" dirty="0" smtClean="0"/>
          </a:p>
          <a:p>
            <a:pPr marL="0" indent="0">
              <a:buNone/>
            </a:pPr>
            <a:endParaRPr lang="tr-TR" sz="1400" dirty="0" smtClean="0"/>
          </a:p>
          <a:p>
            <a:pPr marL="0" indent="0">
              <a:buNone/>
            </a:pPr>
            <a:endParaRPr lang="tr-TR" sz="1400" dirty="0" smtClean="0"/>
          </a:p>
          <a:p>
            <a:pPr marL="0" indent="0">
              <a:buNone/>
            </a:pPr>
            <a:endParaRPr lang="tr-TR" sz="1800" dirty="0"/>
          </a:p>
        </p:txBody>
      </p:sp>
    </p:spTree>
    <p:extLst>
      <p:ext uri="{BB962C8B-B14F-4D97-AF65-F5344CB8AC3E}">
        <p14:creationId xmlns="" xmlns:p14="http://schemas.microsoft.com/office/powerpoint/2010/main" val="395804524"/>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fade">
                                      <p:cBhvr>
                                        <p:cTn id="70" dur="1000"/>
                                        <p:tgtEl>
                                          <p:spTgt spid="3">
                                            <p:txEl>
                                              <p:pRg st="11" end="11"/>
                                            </p:txEl>
                                          </p:spTgt>
                                        </p:tgtEl>
                                      </p:cBhvr>
                                    </p:animEffect>
                                    <p:anim calcmode="lin" valueType="num">
                                      <p:cBhvr>
                                        <p:cTn id="7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1000"/>
                                        <p:tgtEl>
                                          <p:spTgt spid="3">
                                            <p:txEl>
                                              <p:pRg st="14" end="14"/>
                                            </p:txEl>
                                          </p:spTgt>
                                        </p:tgtEl>
                                      </p:cBhvr>
                                    </p:animEffect>
                                    <p:anim calcmode="lin" valueType="num">
                                      <p:cBhvr>
                                        <p:cTn id="78"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71472" y="642918"/>
            <a:ext cx="7851648" cy="5760640"/>
          </a:xfrm>
        </p:spPr>
        <p:txBody>
          <a:bodyPr>
            <a:noAutofit/>
          </a:bodyPr>
          <a:lstStyle/>
          <a:p>
            <a:pPr algn="ctr"/>
            <a:r>
              <a:rPr lang="tr-TR" sz="7200" dirty="0" smtClean="0">
                <a:solidFill>
                  <a:schemeClr val="bg1"/>
                </a:solidFill>
                <a:latin typeface="Rockwell" pitchFamily="18" charset="0"/>
              </a:rPr>
              <a:t/>
            </a:r>
            <a:br>
              <a:rPr lang="tr-TR" sz="7200" dirty="0" smtClean="0">
                <a:solidFill>
                  <a:schemeClr val="bg1"/>
                </a:solidFill>
                <a:latin typeface="Rockwell" pitchFamily="18" charset="0"/>
              </a:rPr>
            </a:br>
            <a:r>
              <a:rPr lang="tr-TR" sz="7200" dirty="0">
                <a:solidFill>
                  <a:schemeClr val="bg1"/>
                </a:solidFill>
                <a:latin typeface="Rockwell" pitchFamily="18" charset="0"/>
              </a:rPr>
              <a:t/>
            </a:r>
            <a:br>
              <a:rPr lang="tr-TR" sz="7200" dirty="0">
                <a:solidFill>
                  <a:schemeClr val="bg1"/>
                </a:solidFill>
                <a:latin typeface="Rockwell" pitchFamily="18" charset="0"/>
              </a:rPr>
            </a:br>
            <a:r>
              <a:rPr lang="tr-TR" sz="7200" dirty="0" smtClean="0">
                <a:solidFill>
                  <a:schemeClr val="bg1"/>
                </a:solidFill>
                <a:latin typeface="Rockwell" pitchFamily="18" charset="0"/>
              </a:rPr>
              <a:t>TEKNOLOJİ FAKÜLTELERİ</a:t>
            </a:r>
            <a:br>
              <a:rPr lang="tr-TR" sz="7200" dirty="0" smtClean="0">
                <a:solidFill>
                  <a:schemeClr val="bg1"/>
                </a:solidFill>
                <a:latin typeface="Rockwell" pitchFamily="18" charset="0"/>
              </a:rPr>
            </a:br>
            <a:r>
              <a:rPr lang="tr-TR" sz="7200" dirty="0" smtClean="0">
                <a:solidFill>
                  <a:schemeClr val="bg1"/>
                </a:solidFill>
                <a:latin typeface="Rockwell" pitchFamily="18" charset="0"/>
              </a:rPr>
              <a:t>VE</a:t>
            </a:r>
            <a:br>
              <a:rPr lang="tr-TR" sz="7200" dirty="0" smtClean="0">
                <a:solidFill>
                  <a:schemeClr val="bg1"/>
                </a:solidFill>
                <a:latin typeface="Rockwell" pitchFamily="18" charset="0"/>
              </a:rPr>
            </a:br>
            <a:r>
              <a:rPr lang="tr-TR" sz="7200" dirty="0" smtClean="0">
                <a:solidFill>
                  <a:schemeClr val="bg1"/>
                </a:solidFill>
                <a:latin typeface="Rockwell" pitchFamily="18" charset="0"/>
              </a:rPr>
              <a:t>MÜHENDİSLİK  EĞİTİMİ</a:t>
            </a:r>
            <a:endParaRPr lang="tr-TR" sz="7200" dirty="0">
              <a:solidFill>
                <a:schemeClr val="bg1"/>
              </a:solidFill>
              <a:latin typeface="Rockwell" pitchFamily="18" charset="0"/>
            </a:endParaRPr>
          </a:p>
        </p:txBody>
      </p:sp>
    </p:spTree>
    <p:extLst>
      <p:ext uri="{BB962C8B-B14F-4D97-AF65-F5344CB8AC3E}">
        <p14:creationId xmlns="" xmlns:p14="http://schemas.microsoft.com/office/powerpoint/2010/main" val="332021116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6600" dirty="0" smtClean="0">
                <a:solidFill>
                  <a:schemeClr val="tx1"/>
                </a:solidFill>
              </a:rPr>
              <a:t>TEKNOLOJİ FAKÜLTELERİ</a:t>
            </a:r>
            <a:endParaRPr lang="tr-TR" sz="6600" dirty="0">
              <a:solidFill>
                <a:schemeClr val="tx1"/>
              </a:solidFill>
            </a:endParaRPr>
          </a:p>
        </p:txBody>
      </p:sp>
      <p:sp>
        <p:nvSpPr>
          <p:cNvPr id="3" name="İçerik Yer Tutucusu 2"/>
          <p:cNvSpPr>
            <a:spLocks noGrp="1"/>
          </p:cNvSpPr>
          <p:nvPr>
            <p:ph idx="1"/>
          </p:nvPr>
        </p:nvSpPr>
        <p:spPr>
          <a:xfrm>
            <a:off x="0" y="1857364"/>
            <a:ext cx="9144000" cy="4857784"/>
          </a:xfrm>
        </p:spPr>
        <p:txBody>
          <a:bodyPr>
            <a:noAutofit/>
          </a:bodyPr>
          <a:lstStyle/>
          <a:p>
            <a:pPr marL="0" indent="0">
              <a:buNone/>
            </a:pPr>
            <a:r>
              <a:rPr lang="tr-TR" sz="4000" dirty="0" smtClean="0"/>
              <a:t>ABD VE  AVRUPA’NIN BİR ÇOK ÜLKESİNDE OLDUĞU GİBİ,</a:t>
            </a:r>
          </a:p>
          <a:p>
            <a:pPr marL="0" indent="0">
              <a:buNone/>
            </a:pPr>
            <a:r>
              <a:rPr lang="tr-TR" sz="4000" dirty="0" smtClean="0"/>
              <a:t>ÜLKEMİZDE DE EKSİKLĞİ HİSSEDİLEN,SAHAYA İNEBİLEN VE UYGULAMA YAPABİLEN  MÜHENDİSLERİ YETİŞTİRMEYİ AMAÇLAMAKTADIR.</a:t>
            </a:r>
            <a:endParaRPr lang="tr-TR" sz="4000" dirty="0"/>
          </a:p>
        </p:txBody>
      </p:sp>
    </p:spTree>
    <p:extLst>
      <p:ext uri="{BB962C8B-B14F-4D97-AF65-F5344CB8AC3E}">
        <p14:creationId xmlns="" xmlns:p14="http://schemas.microsoft.com/office/powerpoint/2010/main" val="2598838462"/>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6600" dirty="0" smtClean="0">
                <a:solidFill>
                  <a:schemeClr val="tx1"/>
                </a:solidFill>
              </a:rPr>
              <a:t>TEKNOLOJİ FAKÜLTELERİ</a:t>
            </a:r>
            <a:endParaRPr lang="tr-TR" sz="6600" dirty="0">
              <a:solidFill>
                <a:schemeClr val="tx1"/>
              </a:solidFill>
            </a:endParaRPr>
          </a:p>
        </p:txBody>
      </p:sp>
      <p:sp>
        <p:nvSpPr>
          <p:cNvPr id="3" name="İçerik Yer Tutucusu 2"/>
          <p:cNvSpPr>
            <a:spLocks noGrp="1"/>
          </p:cNvSpPr>
          <p:nvPr>
            <p:ph idx="1"/>
          </p:nvPr>
        </p:nvSpPr>
        <p:spPr>
          <a:xfrm>
            <a:off x="0" y="1857364"/>
            <a:ext cx="9144000" cy="4857784"/>
          </a:xfrm>
        </p:spPr>
        <p:txBody>
          <a:bodyPr>
            <a:noAutofit/>
          </a:bodyPr>
          <a:lstStyle/>
          <a:p>
            <a:pPr marL="0" indent="0">
              <a:buNone/>
            </a:pPr>
            <a:r>
              <a:rPr lang="tr-TR" sz="4000" dirty="0" smtClean="0"/>
              <a:t>ABD VE  AVRUPA’NIN BİR ÇOK ÜLKESİNDE OLDUĞU GİBİ,</a:t>
            </a:r>
          </a:p>
          <a:p>
            <a:pPr marL="0" indent="0">
              <a:buNone/>
            </a:pPr>
            <a:r>
              <a:rPr lang="tr-TR" sz="4000" dirty="0" smtClean="0"/>
              <a:t>ÜLKEMİZDE DE EKSİKLĞİ HİSSEDİLEN,SAHAYA İNEBİLEN VE UYGULAMA YAPABİLEN  MÜHENDİSLERİ YETİŞTİRMEYİ AMAÇLAMAKTADIR.</a:t>
            </a:r>
            <a:endParaRPr lang="tr-TR" sz="4000" dirty="0"/>
          </a:p>
        </p:txBody>
      </p:sp>
    </p:spTree>
    <p:extLst>
      <p:ext uri="{BB962C8B-B14F-4D97-AF65-F5344CB8AC3E}">
        <p14:creationId xmlns="" xmlns:p14="http://schemas.microsoft.com/office/powerpoint/2010/main" val="2598838462"/>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271</TotalTime>
  <Words>560</Words>
  <Application>Microsoft Office PowerPoint</Application>
  <PresentationFormat>Ekran Gösterisi (4:3)</PresentationFormat>
  <Paragraphs>116</Paragraphs>
  <Slides>23</Slides>
  <Notes>2</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Akış</vt:lpstr>
      <vt:lpstr>Anadolu Teknik Programlarına geçiş (Değ:13/09/2014-29118  RG)  MADDE  30-  Mesleki ve teknik Anadolu liselerinin Anadolu teknik programlarına geçiş için,ortaöğretim kurumlarının 9.uncu sınıfını doğrudan geçen ve yılsonu başarı puanı enaz 55 olan öğrenciler başvurabilir.Başvuru ve yerleştirme işlemleri Bakanlıkça belirlenen esaslara  ve kayıt takvimine göre   e-Okul sistemi üzerinden yapılır.</vt:lpstr>
      <vt:lpstr>ANADOLU TEKNİK LİSELERİ</vt:lpstr>
      <vt:lpstr>ANADOLU TEKNİK LİSESİ ALANLARI</vt:lpstr>
      <vt:lpstr>Slayt 4</vt:lpstr>
      <vt:lpstr>EVET  GİRİLEBİLİR.</vt:lpstr>
      <vt:lpstr>     MARMARA ÜNİVERSİTESİ  </vt:lpstr>
      <vt:lpstr>  TEKNOLOJİ FAKÜLTELERİ VE MÜHENDİSLİK  EĞİTİMİ</vt:lpstr>
      <vt:lpstr>TEKNOLOJİ FAKÜLTELERİ</vt:lpstr>
      <vt:lpstr>TEKNOLOJİ FAKÜLTELERİ</vt:lpstr>
      <vt:lpstr>Slayt 10</vt:lpstr>
      <vt:lpstr>Slayt 11</vt:lpstr>
      <vt:lpstr>Slayt 12</vt:lpstr>
      <vt:lpstr>MÜHENDİSLİK İSTEYENLERE  BÜYÜK AVANTAJ</vt:lpstr>
      <vt:lpstr>Slayt 14</vt:lpstr>
      <vt:lpstr>Slayt 15</vt:lpstr>
      <vt:lpstr>MÜHENDİSLİK BÖLÜMLERİ</vt:lpstr>
      <vt:lpstr>Slayt 17</vt:lpstr>
      <vt:lpstr>Slayt 18</vt:lpstr>
      <vt:lpstr>          GENEL AMAÇ</vt:lpstr>
      <vt:lpstr>Slayt 20</vt:lpstr>
      <vt:lpstr>Slayt 21</vt:lpstr>
      <vt:lpstr>Slayt 22</vt:lpstr>
      <vt:lpstr>Slayt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TEKNOLOJİ FAKÜLTELERİ VE MÜHENDİSLİK EĞİTİMİ</dc:title>
  <dc:creator>lab27_pc20</dc:creator>
  <cp:lastModifiedBy>EML</cp:lastModifiedBy>
  <cp:revision>73</cp:revision>
  <dcterms:created xsi:type="dcterms:W3CDTF">2015-03-13T12:10:09Z</dcterms:created>
  <dcterms:modified xsi:type="dcterms:W3CDTF">2015-05-25T08:49:35Z</dcterms:modified>
</cp:coreProperties>
</file>